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63" r:id="rId9"/>
    <p:sldId id="264" r:id="rId10"/>
    <p:sldId id="265" r:id="rId11"/>
    <p:sldId id="266" r:id="rId12"/>
    <p:sldId id="267" r:id="rId13"/>
    <p:sldId id="268" r:id="rId14"/>
    <p:sldId id="269" r:id="rId15"/>
    <p:sldId id="270" r:id="rId16"/>
    <p:sldId id="271" r:id="rId17"/>
    <p:sldId id="272" r:id="rId18"/>
    <p:sldId id="273" r:id="rId19"/>
    <p:sldId id="297" r:id="rId20"/>
    <p:sldId id="298" r:id="rId21"/>
    <p:sldId id="275" r:id="rId22"/>
    <p:sldId id="309" r:id="rId23"/>
    <p:sldId id="276" r:id="rId24"/>
    <p:sldId id="277" r:id="rId25"/>
    <p:sldId id="278" r:id="rId26"/>
    <p:sldId id="279" r:id="rId27"/>
    <p:sldId id="280" r:id="rId28"/>
    <p:sldId id="281" r:id="rId29"/>
    <p:sldId id="282" r:id="rId30"/>
    <p:sldId id="299" r:id="rId31"/>
    <p:sldId id="300" r:id="rId32"/>
    <p:sldId id="301" r:id="rId33"/>
    <p:sldId id="302" r:id="rId34"/>
    <p:sldId id="303" r:id="rId35"/>
    <p:sldId id="304" r:id="rId36"/>
    <p:sldId id="305" r:id="rId37"/>
    <p:sldId id="306" r:id="rId38"/>
    <p:sldId id="307" r:id="rId39"/>
    <p:sldId id="3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6ACB6F-098A-4FD1-B513-7B37C6FCFC1A}"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ACB6F-098A-4FD1-B513-7B37C6FCFC1A}"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ACB6F-098A-4FD1-B513-7B37C6FCFC1A}"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1903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147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039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552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6841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844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22513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6886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ACB6F-098A-4FD1-B513-7B37C6FCFC1A}"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2850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49598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9520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ACB6F-098A-4FD1-B513-7B37C6FCFC1A}"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ACB6F-098A-4FD1-B513-7B37C6FCFC1A}"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6ACB6F-098A-4FD1-B513-7B37C6FCFC1A}"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ACB6F-098A-4FD1-B513-7B37C6FCFC1A}"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ACB6F-098A-4FD1-B513-7B37C6FCFC1A}"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ACB6F-098A-4FD1-B513-7B37C6FCFC1A}"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ACB6F-098A-4FD1-B513-7B37C6FCFC1A}"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A360-87B9-4093-A897-3507C6BCB7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ACB6F-098A-4FD1-B513-7B37C6FCFC1A}" type="datetimeFigureOut">
              <a:rPr lang="en-US" smtClean="0"/>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1A360-87B9-4093-A897-3507C6BCB7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0C4F-DB41-4BD8-B1A2-B13CC8379592}" type="datetimeFigureOut">
              <a:rPr lang="ms-MY" smtClean="0">
                <a:solidFill>
                  <a:prstClr val="black">
                    <a:tint val="75000"/>
                  </a:prstClr>
                </a:solidFill>
              </a:rPr>
              <a:pPr/>
              <a:t>29/10/2015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38EB4-B5D8-4E01-AC30-1E47D3C6B2BD}"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3915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514" y="304800"/>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4248"/>
            <a:ext cx="9144000" cy="2185214"/>
          </a:xfrm>
          <a:prstGeom prst="rect">
            <a:avLst/>
          </a:prstGeom>
          <a:solidFill>
            <a:schemeClr val="tx1">
              <a:alpha val="32000"/>
            </a:schemeClr>
          </a:solidFill>
        </p:spPr>
        <p:txBody>
          <a:bodyPr wrap="square">
            <a:spAutoFit/>
          </a:bodyPr>
          <a:lstStyle/>
          <a:p>
            <a:pPr algn="ctr" rtl="1"/>
            <a:r>
              <a:rPr lang="ar-SA" sz="4800" b="1" dirty="0">
                <a:ln>
                  <a:solidFill>
                    <a:srgbClr val="FFFF00"/>
                  </a:solidFill>
                </a:ln>
                <a:solidFill>
                  <a:srgbClr val="FFFF00"/>
                </a:solidFill>
                <a:effectLst>
                  <a:glow rad="101600">
                    <a:schemeClr val="tx1">
                      <a:alpha val="60000"/>
                    </a:schemeClr>
                  </a:glow>
                </a:effectLst>
                <a:cs typeface="Traditional Arabic" pitchFamily="2" charset="-78"/>
              </a:rPr>
              <a:t>مَنْ أَكَلَ مِنْ هِذِهِ الشَّجَرَةِ الْمُنْتِنَةِ فَلاَ يَقْرُبَنَّ مَسْجِدَنَا، فَإِنَّ الْمَلاَئِكَةَ تَتَأَذَّى مِمَّا يَتَأَذَّى مِنْهُ الإِنْسُ </a:t>
            </a:r>
            <a:endParaRPr lang="en-US" sz="4800" b="1" dirty="0" smtClean="0">
              <a:ln>
                <a:solidFill>
                  <a:srgbClr val="FFFF00"/>
                </a:solidFill>
              </a:ln>
              <a:solidFill>
                <a:srgbClr val="FFFF00"/>
              </a:solidFill>
              <a:effectLst>
                <a:glow rad="101600">
                  <a:schemeClr val="tx1">
                    <a:alpha val="60000"/>
                  </a:schemeClr>
                </a:glow>
              </a:effectLst>
              <a:cs typeface="Traditional Arabic" pitchFamily="2" charset="-78"/>
            </a:endParaRPr>
          </a:p>
          <a:p>
            <a:pPr algn="ctr" rtl="1"/>
            <a:r>
              <a:rPr lang="ar-SA" sz="3600" dirty="0" smtClean="0">
                <a:ln>
                  <a:solidFill>
                    <a:srgbClr val="FFFF00"/>
                  </a:solidFill>
                </a:ln>
                <a:solidFill>
                  <a:srgbClr val="FFFF00"/>
                </a:solidFill>
                <a:effectLst>
                  <a:glow rad="101600">
                    <a:schemeClr val="tx1">
                      <a:alpha val="60000"/>
                    </a:schemeClr>
                  </a:glow>
                </a:effectLst>
                <a:cs typeface="Traditional Arabic" pitchFamily="2" charset="-78"/>
              </a:rPr>
              <a:t>(</a:t>
            </a:r>
            <a:r>
              <a:rPr lang="ar-SA" sz="3600" dirty="0">
                <a:ln>
                  <a:solidFill>
                    <a:srgbClr val="FFFF00"/>
                  </a:solidFill>
                </a:ln>
                <a:solidFill>
                  <a:srgbClr val="FFFF00"/>
                </a:solidFill>
                <a:effectLst>
                  <a:glow rad="101600">
                    <a:schemeClr val="tx1">
                      <a:alpha val="60000"/>
                    </a:schemeClr>
                  </a:glow>
                </a:effectLst>
                <a:cs typeface="Traditional Arabic" pitchFamily="2" charset="-78"/>
              </a:rPr>
              <a:t>رواه البخاري ومسلم)</a:t>
            </a:r>
            <a:endParaRPr lang="ar-SA" sz="3200" dirty="0">
              <a:ln>
                <a:solidFill>
                  <a:srgbClr val="FFFF00"/>
                </a:solidFill>
              </a:ln>
              <a:solidFill>
                <a:srgbClr val="FFFF00"/>
              </a:solidFill>
              <a:effectLst>
                <a:glow rad="101600">
                  <a:schemeClr val="tx1">
                    <a:alpha val="60000"/>
                  </a:schemeClr>
                </a:glow>
              </a:effectLst>
              <a:cs typeface="Traditional Arabic" pitchFamily="2" charset="-78"/>
            </a:endParaRPr>
          </a:p>
        </p:txBody>
      </p:sp>
      <p:sp>
        <p:nvSpPr>
          <p:cNvPr id="5" name="Rectangle 1"/>
          <p:cNvSpPr>
            <a:spLocks noChangeArrowheads="1"/>
          </p:cNvSpPr>
          <p:nvPr/>
        </p:nvSpPr>
        <p:spPr bwMode="auto">
          <a:xfrm>
            <a:off x="0" y="4054495"/>
            <a:ext cx="9144000" cy="1446550"/>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pokok</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berbau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busuk</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menghampiri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kami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terasa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terganggu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terasa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terganggu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353199"/>
            <a:ext cx="859278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Kehormatan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88392" y="1181100"/>
            <a:ext cx="7209807" cy="1104900"/>
          </a:xfrm>
          <a:prstGeom prst="roundRect">
            <a:avLst>
              <a:gd name="adj" fmla="val 0"/>
            </a:avLst>
          </a:prstGeom>
          <a:solidFill>
            <a:schemeClr val="accent1">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menjalankan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perniagaan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a:t>
            </a:r>
          </a:p>
        </p:txBody>
      </p:sp>
      <p:sp>
        <p:nvSpPr>
          <p:cNvPr id="5" name="Oval 4"/>
          <p:cNvSpPr/>
          <p:nvPr/>
        </p:nvSpPr>
        <p:spPr>
          <a:xfrm>
            <a:off x="533400" y="1066800"/>
            <a:ext cx="762000" cy="762000"/>
          </a:xfrm>
          <a:prstGeom prst="ellipse">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3600" dirty="0"/>
          </a:p>
        </p:txBody>
      </p:sp>
      <p:sp>
        <p:nvSpPr>
          <p:cNvPr id="6" name="Rectangle 1"/>
          <p:cNvSpPr>
            <a:spLocks noChangeArrowheads="1"/>
          </p:cNvSpPr>
          <p:nvPr/>
        </p:nvSpPr>
        <p:spPr bwMode="auto">
          <a:xfrm>
            <a:off x="0" y="4876800"/>
            <a:ext cx="9144000" cy="1446550"/>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menjual</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Semoga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keuntungan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perniagaanmu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Flowchart: Terminator 6"/>
          <p:cNvSpPr/>
          <p:nvPr/>
        </p:nvSpPr>
        <p:spPr>
          <a:xfrm>
            <a:off x="152400" y="2514600"/>
            <a:ext cx="3810000" cy="557986"/>
          </a:xfrm>
          <a:prstGeom prst="flowChartTerminator">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a:p>
            <a:pPr algn="ctr"/>
            <a:endParaRPr lang="en-MY" sz="2400" dirty="0"/>
          </a:p>
        </p:txBody>
      </p:sp>
      <p:sp>
        <p:nvSpPr>
          <p:cNvPr id="8" name="Rectangle 7"/>
          <p:cNvSpPr/>
          <p:nvPr/>
        </p:nvSpPr>
        <p:spPr>
          <a:xfrm>
            <a:off x="0" y="2996386"/>
            <a:ext cx="9144000" cy="1569660"/>
          </a:xfrm>
          <a:prstGeom prst="rect">
            <a:avLst/>
          </a:prstGeom>
          <a:solidFill>
            <a:schemeClr val="tx1">
              <a:alpha val="32000"/>
            </a:schemeClr>
          </a:solidFill>
        </p:spPr>
        <p:txBody>
          <a:bodyPr wrap="square">
            <a:spAutoFit/>
          </a:bodyPr>
          <a:lstStyle/>
          <a:p>
            <a:pPr algn="ctr" rtl="1"/>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رَأَيْتُمْ مَنْ يَبِيْعُ أَوْ يَبْتَاعُ فِي الْمَسْجِدِ فَقُوْلُوْا: </a:t>
            </a:r>
            <a:endParaRPr lang="en-US"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أَرْبَحَ اللهُ تِجَارَتَكَ.... </a:t>
            </a:r>
            <a:r>
              <a:rPr lang="ar-SA" sz="36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الحديث (رواه الترمذي)</a:t>
            </a:r>
            <a:endParaRPr lang="ar-SA" sz="2000" dirty="0">
              <a:ln>
                <a:solidFill>
                  <a:srgbClr val="FFFF00"/>
                </a:solidFill>
              </a:ln>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7620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masjid-masjid </a:t>
            </a:r>
            <a:endPar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07142" y="1524000"/>
            <a:ext cx="7924800" cy="19050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dibenarkan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pagar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mempamerkan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iklan-iklan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perniagaan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09600" y="3657600"/>
            <a:ext cx="7922342" cy="1600200"/>
          </a:xfrm>
          <a:prstGeom prst="roundRect">
            <a:avLst>
              <a:gd name="adj" fmla="val 11364"/>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600" b="1" dirty="0" smtClean="0">
                <a:ln w="12700">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ms-MY" sz="2600" b="1" dirty="0" smtClean="0">
                <a:solidFill>
                  <a:schemeClr val="tx1"/>
                </a:solidFill>
                <a:effectLst>
                  <a:outerShdw blurRad="38100" dist="38100" dir="2700000" algn="tl">
                    <a:srgbClr val="000000">
                      <a:alpha val="43137"/>
                    </a:srgbClr>
                  </a:outerShdw>
                </a:effectLst>
              </a:rPr>
              <a:t>Masjid </a:t>
            </a:r>
            <a:r>
              <a:rPr lang="ms-MY" sz="2600" b="1" dirty="0">
                <a:solidFill>
                  <a:schemeClr val="tx1"/>
                </a:solidFill>
                <a:effectLst>
                  <a:outerShdw blurRad="38100" dist="38100" dir="2700000" algn="tl">
                    <a:srgbClr val="000000">
                      <a:alpha val="43137"/>
                    </a:srgbClr>
                  </a:outerShdw>
                </a:effectLst>
              </a:rPr>
              <a:t>dibina untuk beribadat kepada Allah </a:t>
            </a:r>
            <a:r>
              <a:rPr lang="ms-MY" sz="2600" b="1" dirty="0" smtClean="0">
                <a:solidFill>
                  <a:schemeClr val="tx1"/>
                </a:solidFill>
                <a:effectLst>
                  <a:outerShdw blurRad="38100" dist="38100" dir="2700000" algn="tl">
                    <a:srgbClr val="000000">
                      <a:alpha val="43137"/>
                    </a:srgbClr>
                  </a:outerShdw>
                </a:effectLst>
              </a:rPr>
              <a:t>s.w.t </a:t>
            </a:r>
            <a:r>
              <a:rPr lang="ms-MY" sz="2600" b="1" dirty="0">
                <a:solidFill>
                  <a:schemeClr val="tx1"/>
                </a:solidFill>
                <a:effectLst>
                  <a:outerShdw blurRad="38100" dist="38100" dir="2700000" algn="tl">
                    <a:srgbClr val="000000">
                      <a:alpha val="43137"/>
                    </a:srgbClr>
                  </a:outerShdw>
                </a:effectLst>
              </a:rPr>
              <a:t>yang terdiri daripada sembahyang, berzikir, mempelajari ilmu, mengajar ilmu, membaca al-Quran dan sebagainya.</a:t>
            </a:r>
            <a:endParaRPr lang="en-US" sz="2600" b="1" dirty="0">
              <a:ln w="12700">
                <a:solidFill>
                  <a:schemeClr val="tx1"/>
                </a:solidFill>
              </a:ln>
              <a:solidFill>
                <a:schemeClr val="tx1"/>
              </a:solidFill>
              <a:effectLst>
                <a:outerShdw blurRad="38100" dist="38100" dir="2700000" algn="tl">
                  <a:srgbClr val="000000">
                    <a:alpha val="43137"/>
                  </a:srgbClr>
                </a:outerShdw>
              </a:effectLst>
              <a:latin typeface="Arial Black" pitchFamily="34" charset="0"/>
              <a:cs typeface="Arial" charset="0"/>
            </a:endParaRPr>
          </a:p>
        </p:txBody>
      </p:sp>
      <p:sp>
        <p:nvSpPr>
          <p:cNvPr id="6" name="Curved Left Arrow 5"/>
          <p:cNvSpPr/>
          <p:nvPr/>
        </p:nvSpPr>
        <p:spPr>
          <a:xfrm>
            <a:off x="8155858" y="2857500"/>
            <a:ext cx="835742" cy="1638300"/>
          </a:xfrm>
          <a:prstGeom prst="curvedLeftArrow">
            <a:avLst/>
          </a:prstGeom>
          <a:ln>
            <a:solidFill>
              <a:srgbClr val="FF0000"/>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914" y="76200"/>
            <a:ext cx="8991600" cy="954107"/>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aspek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penting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penekanan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33400" y="1219200"/>
            <a:ext cx="7620000" cy="153389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t>
            </a:r>
            <a:r>
              <a:rPr lang="ms-MY"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emberi </a:t>
            </a:r>
            <a:r>
              <a:rPr lang="ms-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keselesaan kepada para pengunjungnya agar dapat melaksanakan ibadat kepada Allah s.w.t. dengan tenang dan khusyuk.</a:t>
            </a:r>
            <a:endParaRPr lang="en-MY"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ounded Rectangle 4"/>
          <p:cNvSpPr/>
          <p:nvPr/>
        </p:nvSpPr>
        <p:spPr>
          <a:xfrm>
            <a:off x="1336964" y="4038600"/>
            <a:ext cx="7616536" cy="1143000"/>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solidFill>
                  <a:schemeClr val="tx1"/>
                </a:solidFill>
                <a:latin typeface="Arial" pitchFamily="34" charset="0"/>
                <a:cs typeface="Arial" pitchFamily="34" charset="0"/>
              </a:rPr>
              <a:t>Kebersihan </a:t>
            </a:r>
            <a:r>
              <a:rPr lang="ms-MY" sz="2400" b="1" dirty="0">
                <a:solidFill>
                  <a:schemeClr val="tx1"/>
                </a:solidFill>
                <a:latin typeface="Arial" pitchFamily="34" charset="0"/>
                <a:cs typeface="Arial" pitchFamily="34" charset="0"/>
              </a:rPr>
              <a:t>tubuh badan, pakaian dan tempat ibadat daripada segala kekotoran yang tidak dimaafkan oleh syarak.</a:t>
            </a:r>
            <a:endParaRPr lang="en-US" sz="2400" b="1" dirty="0">
              <a:ln w="12700">
                <a:solidFill>
                  <a:schemeClr val="tx1"/>
                </a:solidFill>
              </a:ln>
              <a:solidFill>
                <a:schemeClr val="tx1"/>
              </a:solidFill>
              <a:latin typeface="Arial" pitchFamily="34" charset="0"/>
              <a:cs typeface="Arial" pitchFamily="34" charset="0"/>
            </a:endParaRPr>
          </a:p>
        </p:txBody>
      </p:sp>
      <p:sp>
        <p:nvSpPr>
          <p:cNvPr id="6" name="Rounded Rectangle 5"/>
          <p:cNvSpPr/>
          <p:nvPr/>
        </p:nvSpPr>
        <p:spPr>
          <a:xfrm>
            <a:off x="533400" y="2895600"/>
            <a:ext cx="7620000" cy="990600"/>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Salah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tawaf</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7" name="Rounded Rectangle 6"/>
          <p:cNvSpPr/>
          <p:nvPr/>
        </p:nvSpPr>
        <p:spPr>
          <a:xfrm>
            <a:off x="1336964" y="5257800"/>
            <a:ext cx="7616536" cy="1134094"/>
          </a:xfrm>
          <a:prstGeom prst="roundRect">
            <a:avLst>
              <a:gd name="adj" fmla="val 0"/>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ms-MY" sz="2400" b="1" dirty="0" smtClean="0">
                <a:solidFill>
                  <a:schemeClr val="tx1"/>
                </a:solidFill>
                <a:latin typeface="Arial" pitchFamily="34" charset="0"/>
                <a:cs typeface="Arial" pitchFamily="34" charset="0"/>
              </a:rPr>
              <a:t>Melaksanakan </a:t>
            </a:r>
            <a:r>
              <a:rPr lang="ms-MY" sz="2400" b="1" dirty="0">
                <a:solidFill>
                  <a:schemeClr val="tx1"/>
                </a:solidFill>
                <a:latin typeface="Arial" pitchFamily="34" charset="0"/>
                <a:cs typeface="Arial" pitchFamily="34" charset="0"/>
              </a:rPr>
              <a:t>ibadat dengan ikhlas kerana Allah, bersih hati daripada segala sifat mazmumah, seperti riak, ujub, sum’ah dan lain-lain.</a:t>
            </a:r>
            <a:endParaRPr lang="en-US" sz="2400" b="1" dirty="0">
              <a:ln w="12700">
                <a:solidFill>
                  <a:schemeClr val="tx1"/>
                </a:solidFill>
              </a:ln>
              <a:solidFill>
                <a:schemeClr val="tx1"/>
              </a:solidFill>
              <a:latin typeface="Arial" pitchFamily="34" charset="0"/>
              <a:cs typeface="Arial" pitchFamily="34" charset="0"/>
            </a:endParaRPr>
          </a:p>
        </p:txBody>
      </p:sp>
      <p:sp>
        <p:nvSpPr>
          <p:cNvPr id="8" name="Curved Left Arrow 7"/>
          <p:cNvSpPr/>
          <p:nvPr/>
        </p:nvSpPr>
        <p:spPr>
          <a:xfrm flipH="1">
            <a:off x="709550" y="3657600"/>
            <a:ext cx="699144" cy="1108364"/>
          </a:xfrm>
          <a:prstGeom prst="curvedLeftArrow">
            <a:avLst/>
          </a:prstGeom>
          <a:ln>
            <a:solidFill>
              <a:srgbClr val="FF0000"/>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solidFill>
                <a:schemeClr val="tx1"/>
              </a:solidFill>
            </a:endParaRPr>
          </a:p>
        </p:txBody>
      </p:sp>
      <p:sp>
        <p:nvSpPr>
          <p:cNvPr id="9" name="Curved Left Arrow 8"/>
          <p:cNvSpPr/>
          <p:nvPr/>
        </p:nvSpPr>
        <p:spPr>
          <a:xfrm flipH="1">
            <a:off x="709790" y="3657600"/>
            <a:ext cx="699144" cy="2362200"/>
          </a:xfrm>
          <a:prstGeom prst="curvedLeftArrow">
            <a:avLst/>
          </a:prstGeom>
          <a:ln>
            <a:solidFill>
              <a:srgbClr val="FF0000"/>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294144"/>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1203"/>
            <a:ext cx="9144000" cy="830997"/>
          </a:xfrm>
          <a:prstGeom prst="rect">
            <a:avLst/>
          </a:prstGeom>
          <a:solidFill>
            <a:schemeClr val="tx1">
              <a:lumMod val="65000"/>
              <a:lumOff val="35000"/>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اَلطُّهُـوْرُ شَطْرُ الإِيْمَانِ" </a:t>
            </a:r>
            <a:r>
              <a:rPr lang="ar-SA"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أحمد ومسلم)</a:t>
            </a:r>
            <a:endParaRPr lang="ms-MY" sz="16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457200" y="3810000"/>
            <a:ext cx="8458200" cy="461665"/>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fi-FI"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 itu sebahagian daripada keimanan.</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
            <a:ext cx="8679107"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Tanggungjawab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kebersihan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masjid</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364673" y="3314278"/>
            <a:ext cx="6407727" cy="9144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jemaah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pengguna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prihatin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371600" y="1676400"/>
            <a:ext cx="6400800" cy="1143000"/>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Meliputi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persekitaran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bilik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wuduk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tandas</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108</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229142"/>
            <a:ext cx="8991600" cy="2123658"/>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400" b="1" dirty="0">
                <a:solidFill>
                  <a:srgbClr val="FFFF00"/>
                </a:solidFill>
                <a:effectLst>
                  <a:glow rad="101600">
                    <a:schemeClr val="tx1">
                      <a:alpha val="60000"/>
                    </a:schemeClr>
                  </a:glow>
                </a:effectLst>
                <a:latin typeface="Arial" pitchFamily="34" charset="0"/>
                <a:cs typeface="Traditional Arabic" pitchFamily="2" charset="-78"/>
              </a:rPr>
              <a:t>لاَ تَقُمْ فِيهِ أَبَدًا لَّمَسْجِدٌ أُسِّسَ عَلَى التَّقْوَى مِنْ أَوَّلِ يَوْمٍ أَحَقُّ أَن تَقُومَ فِيهِ فِيهِ رِجَالٌ يُحِبُّونَ أَن يَتَطَهَّرُواْ </a:t>
            </a:r>
            <a:r>
              <a:rPr lang="ar-SA" sz="4400" b="1" dirty="0" smtClean="0">
                <a:solidFill>
                  <a:srgbClr val="FFFF00"/>
                </a:solidFill>
                <a:effectLst>
                  <a:glow rad="101600">
                    <a:schemeClr val="tx1">
                      <a:alpha val="60000"/>
                    </a:schemeClr>
                  </a:glow>
                </a:effectLst>
                <a:latin typeface="Arial" pitchFamily="34" charset="0"/>
                <a:cs typeface="Traditional Arabic" pitchFamily="2" charset="-78"/>
              </a:rPr>
              <a:t>وَاللهُ </a:t>
            </a:r>
            <a:r>
              <a:rPr lang="ar-SA" sz="4400" b="1" dirty="0">
                <a:solidFill>
                  <a:srgbClr val="FFFF00"/>
                </a:solidFill>
                <a:effectLst>
                  <a:glow rad="101600">
                    <a:schemeClr val="tx1">
                      <a:alpha val="60000"/>
                    </a:schemeClr>
                  </a:glow>
                </a:effectLst>
                <a:latin typeface="Arial" pitchFamily="34" charset="0"/>
                <a:cs typeface="Traditional Arabic" pitchFamily="2" charset="-78"/>
              </a:rPr>
              <a:t>يُحِبُّ الْمُطَّهِّرِينَ</a:t>
            </a:r>
            <a:endParaRPr kumimoji="0" lang="en-US" sz="4400" b="1" i="0" u="none" strike="noStrike" cap="none" normalizeH="0" baseline="0" dirty="0" smtClean="0">
              <a:solidFill>
                <a:srgbClr val="FFFF00"/>
              </a:solidFill>
              <a:effectLst>
                <a:glow rad="101600">
                  <a:schemeClr val="tx1">
                    <a:alpha val="60000"/>
                  </a:schemeClr>
                </a:glow>
              </a:effectLst>
              <a:latin typeface="Arial" pitchFamily="34" charset="0"/>
              <a:cs typeface="Traditional Arabic" pitchFamily="2" charset="-78"/>
            </a:endParaRPr>
          </a:p>
        </p:txBody>
      </p:sp>
      <p:sp>
        <p:nvSpPr>
          <p:cNvPr id="5" name="Rectangle 4"/>
          <p:cNvSpPr/>
          <p:nvPr/>
        </p:nvSpPr>
        <p:spPr>
          <a:xfrm>
            <a:off x="0" y="3600033"/>
            <a:ext cx="9144000" cy="2800767"/>
          </a:xfrm>
          <a:prstGeom prst="rect">
            <a:avLst/>
          </a:prstGeom>
          <a:solidFill>
            <a:schemeClr val="lt1">
              <a:alpha val="4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Masjid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selama-lamanya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Quba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 </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didirikan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dasar</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wujudnya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sudah</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sepatutnya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membersihkan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mensucikan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membersihkan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batin</a:t>
            </a:r>
            <a:r>
              <a:rPr lang="en-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 y="1712416"/>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228600" y="26064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5967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0375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66220"/>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76238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048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2400" y="329625"/>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70494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116050"/>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762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18</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875472"/>
            <a:ext cx="8991600" cy="830997"/>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وَأَنَّ الْمَسَاجِدَ لِلَّهِ فَلَا تَدْعُوا مَعَ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أَحَدًا</a:t>
            </a:r>
            <a:endParaRPr kumimoji="0" lang="en-US" sz="48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5" name="Rectangle 4"/>
          <p:cNvSpPr/>
          <p:nvPr/>
        </p:nvSpPr>
        <p:spPr>
          <a:xfrm>
            <a:off x="533400" y="3600033"/>
            <a:ext cx="8153400" cy="1569660"/>
          </a:xfrm>
          <a:prstGeom prst="rect">
            <a:avLst/>
          </a:prstGeom>
          <a:solidFill>
            <a:schemeClr val="lt1">
              <a:alpha val="45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ms-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 sesungguhnya </a:t>
            </a: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masjid-masjid itu untuk (Ibadat kepada) Allah semata-mata; maka janganlah kamu seru dan sembah sesiapapun bersama-sama Allah.</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53374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286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640" y="1674674"/>
            <a:ext cx="8572560" cy="1754326"/>
          </a:xfrm>
          <a:prstGeom prst="rect">
            <a:avLst/>
          </a:prstGeom>
          <a:solidFill>
            <a:schemeClr val="bg1">
              <a:lumMod val="65000"/>
              <a:alpha val="5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4052369"/>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348" y="1524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3296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81000" y="1667470"/>
            <a:ext cx="8305800" cy="923330"/>
          </a:xfrm>
          <a:prstGeom prst="rect">
            <a:avLst/>
          </a:prstGeom>
          <a:solidFill>
            <a:schemeClr val="tx1">
              <a:alpha val="15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وَأَطِيْعُوْهُ لَعَلَّكُمْ تُرْحَمُوْنَ.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86200"/>
            <a:ext cx="9144000" cy="954107"/>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600" y="304800"/>
            <a:ext cx="8610600" cy="553998"/>
          </a:xfrm>
          <a:prstGeom prst="rect">
            <a:avLst/>
          </a:prstGeom>
          <a:noFill/>
        </p:spPr>
        <p:txBody>
          <a:bodyPr wrap="square">
            <a:spAutoFit/>
          </a:bodyPr>
          <a:lstStyle/>
          <a:p>
            <a:pPr algn="ctr" fontAlgn="auto">
              <a:spcBef>
                <a:spcPts val="0"/>
              </a:spcBef>
              <a:spcAft>
                <a:spcPts val="0"/>
              </a:spcAft>
              <a:defRPr/>
            </a:pP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Seruan</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bersegera</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membuat</a:t>
            </a:r>
            <a:r>
              <a:rPr lang="en-US"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kebaikan</a:t>
            </a:r>
            <a:endParaRPr lang="en-US" sz="30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ounded Rectangle 3"/>
          <p:cNvSpPr/>
          <p:nvPr/>
        </p:nvSpPr>
        <p:spPr>
          <a:xfrm>
            <a:off x="609600" y="2057400"/>
            <a:ext cx="7924800" cy="1219200"/>
          </a:xfrm>
          <a:prstGeom prst="roundRect">
            <a:avLst>
              <a:gd name="adj" fmla="val 31386"/>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Mengimarahkan</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berjemaah</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menghadirkan</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majlis-majlis</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ilmu</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09600" y="3944091"/>
            <a:ext cx="8001000" cy="1143000"/>
          </a:xfrm>
          <a:prstGeom prst="roundRect">
            <a:avLst>
              <a:gd name="adj" fmla="val 31386"/>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agar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keselesaan</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beribadat</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didalamnya</a:t>
            </a:r>
            <a:r>
              <a:rPr lang="en-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3344" y="332656"/>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2484512"/>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ight Arrow 4"/>
          <p:cNvSpPr/>
          <p:nvPr/>
        </p:nvSpPr>
        <p:spPr>
          <a:xfrm rot="5400000">
            <a:off x="826243" y="951997"/>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6" name="Rectangle 5"/>
          <p:cNvSpPr/>
          <p:nvPr/>
        </p:nvSpPr>
        <p:spPr>
          <a:xfrm>
            <a:off x="725723" y="3963526"/>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120824"/>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8834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7571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3083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70211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762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928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930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367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70211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341157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49617"/>
            <a:ext cx="9144000" cy="2308324"/>
          </a:xfrm>
          <a:prstGeom prst="rect">
            <a:avLst/>
          </a:prstGeom>
          <a:solidFill>
            <a:schemeClr val="accent2">
              <a:lumMod val="50000"/>
              <a:alpha val="1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الْمَبْعُوْثُ رَحْمَةً لِلْعَالَمِيْنَ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71402" y="3657600"/>
            <a:ext cx="8643998" cy="2492990"/>
          </a:xfrm>
          <a:prstGeom prst="rect">
            <a:avLst/>
          </a:prstGeom>
          <a:noFill/>
          <a:ln w="12700">
            <a:noFill/>
          </a:ln>
        </p:spPr>
        <p:txBody>
          <a:bodyPr wrap="square">
            <a:spAutoFit/>
          </a:bodyPr>
          <a:lstStyle/>
          <a:p>
            <a:pPr algn="ctr" fontAlgn="auto">
              <a:spcBef>
                <a:spcPts val="0"/>
              </a:spcBef>
              <a:spcAft>
                <a:spcPts val="0"/>
              </a:spcAft>
              <a:defRPr/>
            </a:pP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tidak</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berhak</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disembah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utusan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rahmat-Nya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kepada</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seluruh</a:t>
            </a:r>
            <a:r>
              <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05412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05479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52483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530161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509607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63307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06734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3769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13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1600200"/>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77831"/>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63576"/>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29043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18391"/>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بِامْتِثَالِ أَوَامِرِهِ وَاجْتِنَابِ نَوَاهِيْهِ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468231"/>
            <a:ext cx="8610600" cy="1692771"/>
          </a:xfrm>
          <a:prstGeom prst="rect">
            <a:avLst/>
          </a:prstGeom>
          <a:noFill/>
          <a:ln w="9525">
            <a:noFill/>
          </a:ln>
        </p:spPr>
        <p:txBody>
          <a:bodyPr wrap="square">
            <a:spAutoFit/>
          </a:bodyPr>
          <a:lstStyle/>
          <a:p>
            <a:pPr algn="ctr" fontAlgn="auto">
              <a:spcBef>
                <a:spcPts val="0"/>
              </a:spcBef>
              <a:spcAft>
                <a:spcPts val="0"/>
              </a:spcAft>
              <a:defRPr/>
            </a:pP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menjunjung</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304800"/>
            <a:ext cx="859278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Kehormatan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17630" y="2604739"/>
            <a:ext cx="6597395" cy="897587"/>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a:solidFill>
                  <a:schemeClr val="tx1"/>
                </a:solidFill>
                <a:latin typeface="Arial" pitchFamily="34" charset="0"/>
                <a:cs typeface="Arial" pitchFamily="34" charset="0"/>
              </a:rPr>
              <a:t>Hindarkan diri dari membuat bising atau mengangkat </a:t>
            </a:r>
            <a:r>
              <a:rPr lang="ms-MY" sz="2400" b="1" dirty="0" smtClean="0">
                <a:solidFill>
                  <a:schemeClr val="tx1"/>
                </a:solidFill>
                <a:latin typeface="Arial" pitchFamily="34" charset="0"/>
                <a:cs typeface="Arial" pitchFamily="34" charset="0"/>
              </a:rPr>
              <a:t>suara </a:t>
            </a:r>
            <a:r>
              <a:rPr lang="ms-MY" sz="2400" b="1" dirty="0">
                <a:solidFill>
                  <a:schemeClr val="tx1"/>
                </a:solidFill>
                <a:latin typeface="Arial" pitchFamily="34" charset="0"/>
                <a:cs typeface="Arial" pitchFamily="34" charset="0"/>
              </a:rPr>
              <a:t>tinggi di dalam </a:t>
            </a:r>
            <a:r>
              <a:rPr lang="ms-MY" sz="2400" b="1" dirty="0" smtClean="0">
                <a:solidFill>
                  <a:schemeClr val="tx1"/>
                </a:solidFill>
                <a:latin typeface="Arial" pitchFamily="34" charset="0"/>
                <a:cs typeface="Arial" pitchFamily="34" charset="0"/>
              </a:rPr>
              <a:t>masjid</a:t>
            </a:r>
            <a:endParaRPr lang="en-US" sz="2400" b="1" dirty="0">
              <a:ln w="12700">
                <a:solidFill>
                  <a:schemeClr val="tx1"/>
                </a:solidFill>
              </a:ln>
              <a:solidFill>
                <a:schemeClr val="bg1"/>
              </a:solidFill>
              <a:latin typeface="Arial Black" pitchFamily="34" charset="0"/>
              <a:cs typeface="Arial" charset="0"/>
            </a:endParaRPr>
          </a:p>
        </p:txBody>
      </p:sp>
      <p:sp>
        <p:nvSpPr>
          <p:cNvPr id="5" name="Rounded Rectangle 4"/>
          <p:cNvSpPr/>
          <p:nvPr/>
        </p:nvSpPr>
        <p:spPr>
          <a:xfrm>
            <a:off x="1088392" y="1285101"/>
            <a:ext cx="7209807" cy="13335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kaki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kanan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kaki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kiri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berdoa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Oval 5"/>
          <p:cNvSpPr/>
          <p:nvPr/>
        </p:nvSpPr>
        <p:spPr>
          <a:xfrm>
            <a:off x="685800" y="1189851"/>
            <a:ext cx="762000" cy="762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3600" dirty="0"/>
          </a:p>
        </p:txBody>
      </p:sp>
      <p:sp>
        <p:nvSpPr>
          <p:cNvPr id="7" name="Up Arrow 6"/>
          <p:cNvSpPr/>
          <p:nvPr/>
        </p:nvSpPr>
        <p:spPr>
          <a:xfrm rot="5400000">
            <a:off x="1325880" y="2129397"/>
            <a:ext cx="484632"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Up Arrow 7"/>
          <p:cNvSpPr/>
          <p:nvPr/>
        </p:nvSpPr>
        <p:spPr>
          <a:xfrm rot="10800000">
            <a:off x="6781801" y="5151108"/>
            <a:ext cx="1505712" cy="726186"/>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ounded Rectangle 8"/>
          <p:cNvSpPr/>
          <p:nvPr/>
        </p:nvSpPr>
        <p:spPr>
          <a:xfrm>
            <a:off x="1088392" y="3933051"/>
            <a:ext cx="7209807" cy="1333500"/>
          </a:xfrm>
          <a:prstGeom prst="roundRect">
            <a:avLst>
              <a:gd name="adj" fmla="val 0"/>
            </a:avLst>
          </a:prstGeom>
          <a:solidFill>
            <a:schemeClr val="accent4">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Ketika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menunaikan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tahiyyatul</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rakaat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sebelum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duduk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10" name="Oval 9"/>
          <p:cNvSpPr/>
          <p:nvPr/>
        </p:nvSpPr>
        <p:spPr>
          <a:xfrm>
            <a:off x="685800" y="3837801"/>
            <a:ext cx="762000" cy="762000"/>
          </a:xfrm>
          <a:prstGeom prst="ellipse">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3600" dirty="0"/>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514" y="304800"/>
            <a:ext cx="8977086"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4248"/>
            <a:ext cx="9144000" cy="1569660"/>
          </a:xfrm>
          <a:prstGeom prst="rect">
            <a:avLst/>
          </a:prstGeom>
          <a:solidFill>
            <a:schemeClr val="tx1">
              <a:alpha val="32000"/>
            </a:schemeClr>
          </a:solidFill>
        </p:spPr>
        <p:txBody>
          <a:bodyPr wrap="square">
            <a:spAutoFit/>
          </a:bodyPr>
          <a:lstStyle/>
          <a:p>
            <a:pPr algn="ctr" rtl="1"/>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إِذَا دَخَلَ أَحُدُكُمُ الْمَسْجِدَ فَلْيَرْكَعْ رَكْعَتَيْنِ </a:t>
            </a:r>
            <a:endParaRPr lang="en-US"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قَبْلَ </a:t>
            </a:r>
            <a:r>
              <a:rPr lang="ar-SA" sz="48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يَجْلِسَ. </a:t>
            </a:r>
            <a:r>
              <a:rPr lang="ar-SA" sz="3200"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 ومسلم)</a:t>
            </a:r>
          </a:p>
        </p:txBody>
      </p:sp>
      <p:sp>
        <p:nvSpPr>
          <p:cNvPr id="5" name="Rectangle 1"/>
          <p:cNvSpPr>
            <a:spLocks noChangeArrowheads="1"/>
          </p:cNvSpPr>
          <p:nvPr/>
        </p:nvSpPr>
        <p:spPr bwMode="auto">
          <a:xfrm>
            <a:off x="0" y="4177605"/>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memasuki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rakaat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terlebih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duduk</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353199"/>
            <a:ext cx="859278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Kehormatan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Masjid</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17630" y="3445813"/>
            <a:ext cx="6597395" cy="897587"/>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ms-MY" sz="2400" b="1" dirty="0" smtClean="0">
                <a:solidFill>
                  <a:schemeClr val="tx1"/>
                </a:solidFill>
                <a:latin typeface="Arial" pitchFamily="34" charset="0"/>
                <a:cs typeface="Arial" pitchFamily="34" charset="0"/>
              </a:rPr>
              <a:t>Agar tidak mengganggu </a:t>
            </a:r>
            <a:r>
              <a:rPr lang="ms-MY" sz="2400" b="1" dirty="0">
                <a:solidFill>
                  <a:schemeClr val="tx1"/>
                </a:solidFill>
                <a:latin typeface="Arial" pitchFamily="34" charset="0"/>
                <a:cs typeface="Arial" pitchFamily="34" charset="0"/>
              </a:rPr>
              <a:t>ketenteraman jemaah lain. </a:t>
            </a:r>
            <a:endParaRPr lang="en-US" sz="2400" b="1" dirty="0">
              <a:ln w="12700">
                <a:solidFill>
                  <a:schemeClr val="tx1"/>
                </a:solidFill>
              </a:ln>
              <a:solidFill>
                <a:schemeClr val="bg1"/>
              </a:solidFill>
              <a:latin typeface="Arial Black" pitchFamily="34" charset="0"/>
              <a:cs typeface="Arial" charset="0"/>
            </a:endParaRPr>
          </a:p>
        </p:txBody>
      </p:sp>
      <p:sp>
        <p:nvSpPr>
          <p:cNvPr id="5" name="Rounded Rectangle 4"/>
          <p:cNvSpPr/>
          <p:nvPr/>
        </p:nvSpPr>
        <p:spPr>
          <a:xfrm>
            <a:off x="1088392" y="2126175"/>
            <a:ext cx="7209807" cy="1333500"/>
          </a:xfrm>
          <a:prstGeom prst="roundRect">
            <a:avLst>
              <a:gd name="adj" fmla="val 0"/>
            </a:avLst>
          </a:prstGeom>
          <a:solidFill>
            <a:schemeClr val="accent2">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mulut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busuk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menghisap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rokok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berbau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Oval 5"/>
          <p:cNvSpPr/>
          <p:nvPr/>
        </p:nvSpPr>
        <p:spPr>
          <a:xfrm>
            <a:off x="533400" y="2011875"/>
            <a:ext cx="762000" cy="762000"/>
          </a:xfrm>
          <a:prstGeom prst="ellipse">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3600" dirty="0"/>
          </a:p>
        </p:txBody>
      </p:sp>
      <p:sp>
        <p:nvSpPr>
          <p:cNvPr id="7" name="Up Arrow 6"/>
          <p:cNvSpPr/>
          <p:nvPr/>
        </p:nvSpPr>
        <p:spPr>
          <a:xfrm rot="5400000">
            <a:off x="1325880" y="3078480"/>
            <a:ext cx="484632" cy="978408"/>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70211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1424</Words>
  <Application>Microsoft Office PowerPoint</Application>
  <PresentationFormat>On-screen Show (4:3)</PresentationFormat>
  <Paragraphs>139</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11</cp:revision>
  <dcterms:created xsi:type="dcterms:W3CDTF">2015-10-27T06:59:24Z</dcterms:created>
  <dcterms:modified xsi:type="dcterms:W3CDTF">2015-10-29T05:00:28Z</dcterms:modified>
</cp:coreProperties>
</file>